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8" r:id="rId2"/>
    <p:sldId id="395" r:id="rId3"/>
    <p:sldId id="396" r:id="rId4"/>
    <p:sldId id="397" r:id="rId5"/>
    <p:sldId id="398" r:id="rId6"/>
    <p:sldId id="399" r:id="rId7"/>
    <p:sldId id="401" r:id="rId8"/>
    <p:sldId id="418" r:id="rId9"/>
    <p:sldId id="420" r:id="rId10"/>
    <p:sldId id="421" r:id="rId11"/>
    <p:sldId id="422" r:id="rId12"/>
    <p:sldId id="423" r:id="rId13"/>
    <p:sldId id="404" r:id="rId14"/>
    <p:sldId id="411" r:id="rId15"/>
    <p:sldId id="402" r:id="rId16"/>
    <p:sldId id="405" r:id="rId17"/>
    <p:sldId id="403" r:id="rId18"/>
    <p:sldId id="410" r:id="rId19"/>
    <p:sldId id="419" r:id="rId20"/>
    <p:sldId id="359" r:id="rId21"/>
    <p:sldId id="426" r:id="rId22"/>
    <p:sldId id="417" r:id="rId23"/>
    <p:sldId id="416" r:id="rId24"/>
    <p:sldId id="406" r:id="rId25"/>
    <p:sldId id="424" r:id="rId26"/>
    <p:sldId id="425" r:id="rId27"/>
    <p:sldId id="408" r:id="rId28"/>
    <p:sldId id="409" r:id="rId29"/>
    <p:sldId id="413" r:id="rId30"/>
    <p:sldId id="412" r:id="rId31"/>
    <p:sldId id="415" r:id="rId32"/>
    <p:sldId id="3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757" autoAdjust="0"/>
  </p:normalViewPr>
  <p:slideViewPr>
    <p:cSldViewPr>
      <p:cViewPr varScale="1">
        <p:scale>
          <a:sx n="72" d="100"/>
          <a:sy n="72" d="100"/>
        </p:scale>
        <p:origin x="13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95B56-D6F4-4800-9473-CC1B89F465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97B06-69C9-4BF9-80CA-C789781AC079}">
      <dgm:prSet phldrT="[Text]"/>
      <dgm:spPr/>
      <dgm:t>
        <a:bodyPr/>
        <a:lstStyle/>
        <a:p>
          <a:r>
            <a:rPr lang="en-US" dirty="0"/>
            <a:t>Anti-Ragging Committee</a:t>
          </a:r>
        </a:p>
      </dgm:t>
    </dgm:pt>
    <dgm:pt modelId="{743957A3-92EE-4A7C-88D1-CACF0763E18B}" type="parTrans" cxnId="{2B0DDB93-9F98-4F4F-A8EE-53A9E86345A8}">
      <dgm:prSet/>
      <dgm:spPr/>
      <dgm:t>
        <a:bodyPr/>
        <a:lstStyle/>
        <a:p>
          <a:endParaRPr lang="en-US"/>
        </a:p>
      </dgm:t>
    </dgm:pt>
    <dgm:pt modelId="{274B1C64-35DA-4083-A31E-C4DC2988CA61}" type="sibTrans" cxnId="{2B0DDB93-9F98-4F4F-A8EE-53A9E86345A8}">
      <dgm:prSet/>
      <dgm:spPr/>
      <dgm:t>
        <a:bodyPr/>
        <a:lstStyle/>
        <a:p>
          <a:endParaRPr lang="en-US"/>
        </a:p>
      </dgm:t>
    </dgm:pt>
    <dgm:pt modelId="{AE37D3A2-327A-44A1-9825-E578248E0D9F}">
      <dgm:prSet phldrT="[Text]"/>
      <dgm:spPr/>
      <dgm:t>
        <a:bodyPr/>
        <a:lstStyle/>
        <a:p>
          <a:r>
            <a:rPr lang="en-US" dirty="0"/>
            <a:t>Headed by Head of the Institution</a:t>
          </a:r>
        </a:p>
      </dgm:t>
    </dgm:pt>
    <dgm:pt modelId="{54FE8E2A-DDAB-4239-9A80-BA7C5F36E44E}" type="parTrans" cxnId="{935F4E16-EDEE-4946-B2C3-56497555596D}">
      <dgm:prSet/>
      <dgm:spPr/>
      <dgm:t>
        <a:bodyPr/>
        <a:lstStyle/>
        <a:p>
          <a:endParaRPr lang="en-US"/>
        </a:p>
      </dgm:t>
    </dgm:pt>
    <dgm:pt modelId="{42124828-63D9-4AD1-9560-D1F65A90F2AE}" type="sibTrans" cxnId="{935F4E16-EDEE-4946-B2C3-56497555596D}">
      <dgm:prSet/>
      <dgm:spPr/>
      <dgm:t>
        <a:bodyPr/>
        <a:lstStyle/>
        <a:p>
          <a:endParaRPr lang="en-US"/>
        </a:p>
      </dgm:t>
    </dgm:pt>
    <dgm:pt modelId="{601735FA-9886-488C-BC99-659451BAF7B4}">
      <dgm:prSet phldrT="[Text]"/>
      <dgm:spPr/>
      <dgm:t>
        <a:bodyPr/>
        <a:lstStyle/>
        <a:p>
          <a:r>
            <a:rPr lang="en-US" dirty="0"/>
            <a:t>Anti Ragging Squad</a:t>
          </a:r>
        </a:p>
      </dgm:t>
    </dgm:pt>
    <dgm:pt modelId="{40801334-2AB2-4B5E-9804-BC4B6187B08C}" type="parTrans" cxnId="{AA714200-7E31-4806-AB78-0D96EBE20B27}">
      <dgm:prSet/>
      <dgm:spPr/>
      <dgm:t>
        <a:bodyPr/>
        <a:lstStyle/>
        <a:p>
          <a:endParaRPr lang="en-US"/>
        </a:p>
      </dgm:t>
    </dgm:pt>
    <dgm:pt modelId="{D28EC5B0-73DB-4D9F-9308-9D2D92BEEB3C}" type="sibTrans" cxnId="{AA714200-7E31-4806-AB78-0D96EBE20B27}">
      <dgm:prSet/>
      <dgm:spPr/>
      <dgm:t>
        <a:bodyPr/>
        <a:lstStyle/>
        <a:p>
          <a:endParaRPr lang="en-US"/>
        </a:p>
      </dgm:t>
    </dgm:pt>
    <dgm:pt modelId="{8171F29B-C4D0-4851-A356-3A01A1CADE99}">
      <dgm:prSet phldrT="[Text]"/>
      <dgm:spPr/>
      <dgm:t>
        <a:bodyPr/>
        <a:lstStyle/>
        <a:p>
          <a:r>
            <a:rPr lang="en-US" dirty="0"/>
            <a:t>Nominated by Head of Institution</a:t>
          </a:r>
        </a:p>
      </dgm:t>
    </dgm:pt>
    <dgm:pt modelId="{E48F8A5F-F107-49EE-9137-A3DA0F0A3578}" type="parTrans" cxnId="{93A4EB4B-F58B-4D1C-936D-237F3968E7B9}">
      <dgm:prSet/>
      <dgm:spPr/>
      <dgm:t>
        <a:bodyPr/>
        <a:lstStyle/>
        <a:p>
          <a:endParaRPr lang="en-US"/>
        </a:p>
      </dgm:t>
    </dgm:pt>
    <dgm:pt modelId="{C971F91D-C42A-460F-95AA-F255B1BEFF81}" type="sibTrans" cxnId="{93A4EB4B-F58B-4D1C-936D-237F3968E7B9}">
      <dgm:prSet/>
      <dgm:spPr/>
      <dgm:t>
        <a:bodyPr/>
        <a:lstStyle/>
        <a:p>
          <a:endParaRPr lang="en-US"/>
        </a:p>
      </dgm:t>
    </dgm:pt>
    <dgm:pt modelId="{512D700E-EB7F-48F7-9022-DB0A4C8A169C}">
      <dgm:prSet/>
      <dgm:spPr/>
      <dgm:t>
        <a:bodyPr/>
        <a:lstStyle/>
        <a:p>
          <a:r>
            <a:rPr lang="en-US" dirty="0"/>
            <a:t>Monitoring Cell on Ragging</a:t>
          </a:r>
        </a:p>
      </dgm:t>
    </dgm:pt>
    <dgm:pt modelId="{1C55B228-9791-4DDA-8BD3-625A78707454}" type="parTrans" cxnId="{0085E9ED-5B17-47DE-81D4-FDCB97F75341}">
      <dgm:prSet/>
      <dgm:spPr/>
      <dgm:t>
        <a:bodyPr/>
        <a:lstStyle/>
        <a:p>
          <a:endParaRPr lang="en-US"/>
        </a:p>
      </dgm:t>
    </dgm:pt>
    <dgm:pt modelId="{A86E4AFA-7D7A-44FF-995F-2A56BD220D00}" type="sibTrans" cxnId="{0085E9ED-5B17-47DE-81D4-FDCB97F75341}">
      <dgm:prSet/>
      <dgm:spPr/>
      <dgm:t>
        <a:bodyPr/>
        <a:lstStyle/>
        <a:p>
          <a:endParaRPr lang="en-US"/>
        </a:p>
      </dgm:t>
    </dgm:pt>
    <dgm:pt modelId="{5364CA6A-E6A7-48C2-8C9A-4A8928D1B523}">
      <dgm:prSet phldrT="[Text]"/>
      <dgm:spPr/>
      <dgm:t>
        <a:bodyPr/>
        <a:lstStyle/>
        <a:p>
          <a:r>
            <a:rPr lang="en-US" dirty="0"/>
            <a:t>At affiliated institution</a:t>
          </a:r>
        </a:p>
      </dgm:t>
    </dgm:pt>
    <dgm:pt modelId="{0562189E-BC3B-4E4A-A421-B684673047FB}" type="parTrans" cxnId="{A94F943A-52DB-4E40-A02C-001EB76D1A29}">
      <dgm:prSet/>
      <dgm:spPr/>
      <dgm:t>
        <a:bodyPr/>
        <a:lstStyle/>
        <a:p>
          <a:endParaRPr lang="en-US"/>
        </a:p>
      </dgm:t>
    </dgm:pt>
    <dgm:pt modelId="{B807876D-00FC-4AD8-AF3A-514751C7421D}" type="sibTrans" cxnId="{A94F943A-52DB-4E40-A02C-001EB76D1A29}">
      <dgm:prSet/>
      <dgm:spPr/>
      <dgm:t>
        <a:bodyPr/>
        <a:lstStyle/>
        <a:p>
          <a:endParaRPr lang="en-US"/>
        </a:p>
      </dgm:t>
    </dgm:pt>
    <dgm:pt modelId="{8F33D7C4-B488-4907-BC3C-AF4F6BD5073F}" type="pres">
      <dgm:prSet presAssocID="{17295B56-D6F4-4800-9473-CC1B89F46566}" presName="linear" presStyleCnt="0">
        <dgm:presLayoutVars>
          <dgm:dir/>
          <dgm:animLvl val="lvl"/>
          <dgm:resizeHandles val="exact"/>
        </dgm:presLayoutVars>
      </dgm:prSet>
      <dgm:spPr/>
    </dgm:pt>
    <dgm:pt modelId="{A449B53F-85EF-4ADE-9A0A-C201123F1DBA}" type="pres">
      <dgm:prSet presAssocID="{C1E97B06-69C9-4BF9-80CA-C789781AC079}" presName="parentLin" presStyleCnt="0"/>
      <dgm:spPr/>
    </dgm:pt>
    <dgm:pt modelId="{173AAF4B-E818-4C73-BC89-675AE5E4775C}" type="pres">
      <dgm:prSet presAssocID="{C1E97B06-69C9-4BF9-80CA-C789781AC079}" presName="parentLeftMargin" presStyleLbl="node1" presStyleIdx="0" presStyleCnt="3"/>
      <dgm:spPr/>
    </dgm:pt>
    <dgm:pt modelId="{73BFEA24-BE0D-484C-859B-C251A265E220}" type="pres">
      <dgm:prSet presAssocID="{C1E97B06-69C9-4BF9-80CA-C789781AC0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83A1D1-1D8F-4E30-B3C6-F0D8D2BDD589}" type="pres">
      <dgm:prSet presAssocID="{C1E97B06-69C9-4BF9-80CA-C789781AC079}" presName="negativeSpace" presStyleCnt="0"/>
      <dgm:spPr/>
    </dgm:pt>
    <dgm:pt modelId="{DCCD1857-E025-4084-B007-3FE6FAE77FDE}" type="pres">
      <dgm:prSet presAssocID="{C1E97B06-69C9-4BF9-80CA-C789781AC079}" presName="childText" presStyleLbl="conFgAcc1" presStyleIdx="0" presStyleCnt="3">
        <dgm:presLayoutVars>
          <dgm:bulletEnabled val="1"/>
        </dgm:presLayoutVars>
      </dgm:prSet>
      <dgm:spPr/>
    </dgm:pt>
    <dgm:pt modelId="{7EDD6CCB-5B03-4726-9EB8-F6B6E2135337}" type="pres">
      <dgm:prSet presAssocID="{274B1C64-35DA-4083-A31E-C4DC2988CA61}" presName="spaceBetweenRectangles" presStyleCnt="0"/>
      <dgm:spPr/>
    </dgm:pt>
    <dgm:pt modelId="{E990556B-7F06-4669-8691-29FC70B3DA0D}" type="pres">
      <dgm:prSet presAssocID="{601735FA-9886-488C-BC99-659451BAF7B4}" presName="parentLin" presStyleCnt="0"/>
      <dgm:spPr/>
    </dgm:pt>
    <dgm:pt modelId="{C703F8F7-4080-4FD4-AF92-C12D5BDB5A84}" type="pres">
      <dgm:prSet presAssocID="{601735FA-9886-488C-BC99-659451BAF7B4}" presName="parentLeftMargin" presStyleLbl="node1" presStyleIdx="0" presStyleCnt="3"/>
      <dgm:spPr/>
    </dgm:pt>
    <dgm:pt modelId="{ED0B6F45-ABE2-4B60-8063-DDB409482DA5}" type="pres">
      <dgm:prSet presAssocID="{601735FA-9886-488C-BC99-659451BAF7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AD5D50-45DA-4DAA-8B15-761685055BD6}" type="pres">
      <dgm:prSet presAssocID="{601735FA-9886-488C-BC99-659451BAF7B4}" presName="negativeSpace" presStyleCnt="0"/>
      <dgm:spPr/>
    </dgm:pt>
    <dgm:pt modelId="{3AE73659-031C-48C3-A2A7-AF351B41B4EE}" type="pres">
      <dgm:prSet presAssocID="{601735FA-9886-488C-BC99-659451BAF7B4}" presName="childText" presStyleLbl="conFgAcc1" presStyleIdx="1" presStyleCnt="3">
        <dgm:presLayoutVars>
          <dgm:bulletEnabled val="1"/>
        </dgm:presLayoutVars>
      </dgm:prSet>
      <dgm:spPr/>
    </dgm:pt>
    <dgm:pt modelId="{00FA13C3-B78F-4CB8-9725-6CD9525CDBED}" type="pres">
      <dgm:prSet presAssocID="{D28EC5B0-73DB-4D9F-9308-9D2D92BEEB3C}" presName="spaceBetweenRectangles" presStyleCnt="0"/>
      <dgm:spPr/>
    </dgm:pt>
    <dgm:pt modelId="{5CBD810F-E62E-47EE-8440-97870F2CCFA4}" type="pres">
      <dgm:prSet presAssocID="{512D700E-EB7F-48F7-9022-DB0A4C8A169C}" presName="parentLin" presStyleCnt="0"/>
      <dgm:spPr/>
    </dgm:pt>
    <dgm:pt modelId="{FABBB587-1B51-41C3-A90A-C555AE2F4104}" type="pres">
      <dgm:prSet presAssocID="{512D700E-EB7F-48F7-9022-DB0A4C8A169C}" presName="parentLeftMargin" presStyleLbl="node1" presStyleIdx="1" presStyleCnt="3"/>
      <dgm:spPr/>
    </dgm:pt>
    <dgm:pt modelId="{EAC313D1-4E50-4CBA-87EC-6342B6B0A56F}" type="pres">
      <dgm:prSet presAssocID="{512D700E-EB7F-48F7-9022-DB0A4C8A169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FE7C7A-0989-40B8-9E98-A67C76FD2583}" type="pres">
      <dgm:prSet presAssocID="{512D700E-EB7F-48F7-9022-DB0A4C8A169C}" presName="negativeSpace" presStyleCnt="0"/>
      <dgm:spPr/>
    </dgm:pt>
    <dgm:pt modelId="{CDE453F7-C1FD-459A-8785-EDF7D523822B}" type="pres">
      <dgm:prSet presAssocID="{512D700E-EB7F-48F7-9022-DB0A4C8A16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A714200-7E31-4806-AB78-0D96EBE20B27}" srcId="{17295B56-D6F4-4800-9473-CC1B89F46566}" destId="{601735FA-9886-488C-BC99-659451BAF7B4}" srcOrd="1" destOrd="0" parTransId="{40801334-2AB2-4B5E-9804-BC4B6187B08C}" sibTransId="{D28EC5B0-73DB-4D9F-9308-9D2D92BEEB3C}"/>
    <dgm:cxn modelId="{9F116F10-D97E-4D8A-96F2-73FD239E2112}" type="presOf" srcId="{AE37D3A2-327A-44A1-9825-E578248E0D9F}" destId="{DCCD1857-E025-4084-B007-3FE6FAE77FDE}" srcOrd="0" destOrd="0" presId="urn:microsoft.com/office/officeart/2005/8/layout/list1"/>
    <dgm:cxn modelId="{935F4E16-EDEE-4946-B2C3-56497555596D}" srcId="{C1E97B06-69C9-4BF9-80CA-C789781AC079}" destId="{AE37D3A2-327A-44A1-9825-E578248E0D9F}" srcOrd="0" destOrd="0" parTransId="{54FE8E2A-DDAB-4239-9A80-BA7C5F36E44E}" sibTransId="{42124828-63D9-4AD1-9560-D1F65A90F2AE}"/>
    <dgm:cxn modelId="{BD204C1B-A82B-406F-A0ED-7C7C39247768}" type="presOf" srcId="{601735FA-9886-488C-BC99-659451BAF7B4}" destId="{ED0B6F45-ABE2-4B60-8063-DDB409482DA5}" srcOrd="1" destOrd="0" presId="urn:microsoft.com/office/officeart/2005/8/layout/list1"/>
    <dgm:cxn modelId="{4622291F-9B66-461C-B6EB-442E1E163565}" type="presOf" srcId="{8171F29B-C4D0-4851-A356-3A01A1CADE99}" destId="{3AE73659-031C-48C3-A2A7-AF351B41B4EE}" srcOrd="0" destOrd="0" presId="urn:microsoft.com/office/officeart/2005/8/layout/list1"/>
    <dgm:cxn modelId="{EDF06636-446B-4A23-BB8A-7B20C7FB0105}" type="presOf" srcId="{512D700E-EB7F-48F7-9022-DB0A4C8A169C}" destId="{EAC313D1-4E50-4CBA-87EC-6342B6B0A56F}" srcOrd="1" destOrd="0" presId="urn:microsoft.com/office/officeart/2005/8/layout/list1"/>
    <dgm:cxn modelId="{A94F943A-52DB-4E40-A02C-001EB76D1A29}" srcId="{512D700E-EB7F-48F7-9022-DB0A4C8A169C}" destId="{5364CA6A-E6A7-48C2-8C9A-4A8928D1B523}" srcOrd="0" destOrd="0" parTransId="{0562189E-BC3B-4E4A-A421-B684673047FB}" sibTransId="{B807876D-00FC-4AD8-AF3A-514751C7421D}"/>
    <dgm:cxn modelId="{78CEF663-AFEF-46FF-8EF6-4093903C295F}" type="presOf" srcId="{5364CA6A-E6A7-48C2-8C9A-4A8928D1B523}" destId="{CDE453F7-C1FD-459A-8785-EDF7D523822B}" srcOrd="0" destOrd="0" presId="urn:microsoft.com/office/officeart/2005/8/layout/list1"/>
    <dgm:cxn modelId="{5F35BA67-E309-4CF9-AADD-A8C71D10C8EF}" type="presOf" srcId="{C1E97B06-69C9-4BF9-80CA-C789781AC079}" destId="{173AAF4B-E818-4C73-BC89-675AE5E4775C}" srcOrd="0" destOrd="0" presId="urn:microsoft.com/office/officeart/2005/8/layout/list1"/>
    <dgm:cxn modelId="{93A4EB4B-F58B-4D1C-936D-237F3968E7B9}" srcId="{601735FA-9886-488C-BC99-659451BAF7B4}" destId="{8171F29B-C4D0-4851-A356-3A01A1CADE99}" srcOrd="0" destOrd="0" parTransId="{E48F8A5F-F107-49EE-9137-A3DA0F0A3578}" sibTransId="{C971F91D-C42A-460F-95AA-F255B1BEFF81}"/>
    <dgm:cxn modelId="{9982EF7C-7D62-42B5-BE6F-26D5EF06F501}" type="presOf" srcId="{17295B56-D6F4-4800-9473-CC1B89F46566}" destId="{8F33D7C4-B488-4907-BC3C-AF4F6BD5073F}" srcOrd="0" destOrd="0" presId="urn:microsoft.com/office/officeart/2005/8/layout/list1"/>
    <dgm:cxn modelId="{2B0DDB93-9F98-4F4F-A8EE-53A9E86345A8}" srcId="{17295B56-D6F4-4800-9473-CC1B89F46566}" destId="{C1E97B06-69C9-4BF9-80CA-C789781AC079}" srcOrd="0" destOrd="0" parTransId="{743957A3-92EE-4A7C-88D1-CACF0763E18B}" sibTransId="{274B1C64-35DA-4083-A31E-C4DC2988CA61}"/>
    <dgm:cxn modelId="{4AA554A2-D6AC-4090-A4BA-8A7D2B4EF7DE}" type="presOf" srcId="{512D700E-EB7F-48F7-9022-DB0A4C8A169C}" destId="{FABBB587-1B51-41C3-A90A-C555AE2F4104}" srcOrd="0" destOrd="0" presId="urn:microsoft.com/office/officeart/2005/8/layout/list1"/>
    <dgm:cxn modelId="{BC87D2C0-4891-44D8-8262-8EFBD8582993}" type="presOf" srcId="{601735FA-9886-488C-BC99-659451BAF7B4}" destId="{C703F8F7-4080-4FD4-AF92-C12D5BDB5A84}" srcOrd="0" destOrd="0" presId="urn:microsoft.com/office/officeart/2005/8/layout/list1"/>
    <dgm:cxn modelId="{1B1215C8-D361-4ACC-A943-D3F3473335BC}" type="presOf" srcId="{C1E97B06-69C9-4BF9-80CA-C789781AC079}" destId="{73BFEA24-BE0D-484C-859B-C251A265E220}" srcOrd="1" destOrd="0" presId="urn:microsoft.com/office/officeart/2005/8/layout/list1"/>
    <dgm:cxn modelId="{0085E9ED-5B17-47DE-81D4-FDCB97F75341}" srcId="{17295B56-D6F4-4800-9473-CC1B89F46566}" destId="{512D700E-EB7F-48F7-9022-DB0A4C8A169C}" srcOrd="2" destOrd="0" parTransId="{1C55B228-9791-4DDA-8BD3-625A78707454}" sibTransId="{A86E4AFA-7D7A-44FF-995F-2A56BD220D00}"/>
    <dgm:cxn modelId="{D0D9B928-C47B-4EAC-A486-0726604161E6}" type="presParOf" srcId="{8F33D7C4-B488-4907-BC3C-AF4F6BD5073F}" destId="{A449B53F-85EF-4ADE-9A0A-C201123F1DBA}" srcOrd="0" destOrd="0" presId="urn:microsoft.com/office/officeart/2005/8/layout/list1"/>
    <dgm:cxn modelId="{8E2E6564-6046-4B1D-88D8-B4769ADDB369}" type="presParOf" srcId="{A449B53F-85EF-4ADE-9A0A-C201123F1DBA}" destId="{173AAF4B-E818-4C73-BC89-675AE5E4775C}" srcOrd="0" destOrd="0" presId="urn:microsoft.com/office/officeart/2005/8/layout/list1"/>
    <dgm:cxn modelId="{FEA265FC-1AFC-44D8-8CC8-E2E47E5B48CB}" type="presParOf" srcId="{A449B53F-85EF-4ADE-9A0A-C201123F1DBA}" destId="{73BFEA24-BE0D-484C-859B-C251A265E220}" srcOrd="1" destOrd="0" presId="urn:microsoft.com/office/officeart/2005/8/layout/list1"/>
    <dgm:cxn modelId="{289850E4-F941-4E87-A099-BC09355ED565}" type="presParOf" srcId="{8F33D7C4-B488-4907-BC3C-AF4F6BD5073F}" destId="{2D83A1D1-1D8F-4E30-B3C6-F0D8D2BDD589}" srcOrd="1" destOrd="0" presId="urn:microsoft.com/office/officeart/2005/8/layout/list1"/>
    <dgm:cxn modelId="{854C1CE8-2AAD-4928-BA9F-8EA581F904EB}" type="presParOf" srcId="{8F33D7C4-B488-4907-BC3C-AF4F6BD5073F}" destId="{DCCD1857-E025-4084-B007-3FE6FAE77FDE}" srcOrd="2" destOrd="0" presId="urn:microsoft.com/office/officeart/2005/8/layout/list1"/>
    <dgm:cxn modelId="{FEC31672-C547-4248-B4C2-DF292DA7B4C8}" type="presParOf" srcId="{8F33D7C4-B488-4907-BC3C-AF4F6BD5073F}" destId="{7EDD6CCB-5B03-4726-9EB8-F6B6E2135337}" srcOrd="3" destOrd="0" presId="urn:microsoft.com/office/officeart/2005/8/layout/list1"/>
    <dgm:cxn modelId="{5C01F118-2D77-4C49-B916-07FB78D019D4}" type="presParOf" srcId="{8F33D7C4-B488-4907-BC3C-AF4F6BD5073F}" destId="{E990556B-7F06-4669-8691-29FC70B3DA0D}" srcOrd="4" destOrd="0" presId="urn:microsoft.com/office/officeart/2005/8/layout/list1"/>
    <dgm:cxn modelId="{6BE0EE2D-4C94-4485-8E88-731434ACD807}" type="presParOf" srcId="{E990556B-7F06-4669-8691-29FC70B3DA0D}" destId="{C703F8F7-4080-4FD4-AF92-C12D5BDB5A84}" srcOrd="0" destOrd="0" presId="urn:microsoft.com/office/officeart/2005/8/layout/list1"/>
    <dgm:cxn modelId="{B1A6F6D0-6780-4A0E-9AAE-95FB2C16E663}" type="presParOf" srcId="{E990556B-7F06-4669-8691-29FC70B3DA0D}" destId="{ED0B6F45-ABE2-4B60-8063-DDB409482DA5}" srcOrd="1" destOrd="0" presId="urn:microsoft.com/office/officeart/2005/8/layout/list1"/>
    <dgm:cxn modelId="{22C46B30-FB86-4994-A124-AAEBF6CF5F3E}" type="presParOf" srcId="{8F33D7C4-B488-4907-BC3C-AF4F6BD5073F}" destId="{E0AD5D50-45DA-4DAA-8B15-761685055BD6}" srcOrd="5" destOrd="0" presId="urn:microsoft.com/office/officeart/2005/8/layout/list1"/>
    <dgm:cxn modelId="{3001D6B2-622D-46A0-BFDE-D59C560962D7}" type="presParOf" srcId="{8F33D7C4-B488-4907-BC3C-AF4F6BD5073F}" destId="{3AE73659-031C-48C3-A2A7-AF351B41B4EE}" srcOrd="6" destOrd="0" presId="urn:microsoft.com/office/officeart/2005/8/layout/list1"/>
    <dgm:cxn modelId="{EDFE95D0-28FE-48A5-93A3-BD7678B4D184}" type="presParOf" srcId="{8F33D7C4-B488-4907-BC3C-AF4F6BD5073F}" destId="{00FA13C3-B78F-4CB8-9725-6CD9525CDBED}" srcOrd="7" destOrd="0" presId="urn:microsoft.com/office/officeart/2005/8/layout/list1"/>
    <dgm:cxn modelId="{D3FF0FF2-DA55-4838-9383-C16002BBE1DC}" type="presParOf" srcId="{8F33D7C4-B488-4907-BC3C-AF4F6BD5073F}" destId="{5CBD810F-E62E-47EE-8440-97870F2CCFA4}" srcOrd="8" destOrd="0" presId="urn:microsoft.com/office/officeart/2005/8/layout/list1"/>
    <dgm:cxn modelId="{FF82C6B1-8F75-4901-AA90-6C0D1776A2F0}" type="presParOf" srcId="{5CBD810F-E62E-47EE-8440-97870F2CCFA4}" destId="{FABBB587-1B51-41C3-A90A-C555AE2F4104}" srcOrd="0" destOrd="0" presId="urn:microsoft.com/office/officeart/2005/8/layout/list1"/>
    <dgm:cxn modelId="{8E8AB15B-57FB-41B0-8F69-FE76C97ED749}" type="presParOf" srcId="{5CBD810F-E62E-47EE-8440-97870F2CCFA4}" destId="{EAC313D1-4E50-4CBA-87EC-6342B6B0A56F}" srcOrd="1" destOrd="0" presId="urn:microsoft.com/office/officeart/2005/8/layout/list1"/>
    <dgm:cxn modelId="{76DE867E-0E68-49E4-BC20-B24DF63C5A5A}" type="presParOf" srcId="{8F33D7C4-B488-4907-BC3C-AF4F6BD5073F}" destId="{A1FE7C7A-0989-40B8-9E98-A67C76FD2583}" srcOrd="9" destOrd="0" presId="urn:microsoft.com/office/officeart/2005/8/layout/list1"/>
    <dgm:cxn modelId="{4650C26C-2819-4327-A1DD-953C196F4764}" type="presParOf" srcId="{8F33D7C4-B488-4907-BC3C-AF4F6BD5073F}" destId="{CDE453F7-C1FD-459A-8785-EDF7D52382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D1857-E025-4084-B007-3FE6FAE77FDE}">
      <dsp:nvSpPr>
        <dsp:cNvPr id="0" name=""/>
        <dsp:cNvSpPr/>
      </dsp:nvSpPr>
      <dsp:spPr>
        <a:xfrm>
          <a:off x="0" y="371071"/>
          <a:ext cx="6775795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877" tIns="479044" rIns="52587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Headed by Head of the Institution</a:t>
          </a:r>
        </a:p>
      </dsp:txBody>
      <dsp:txXfrm>
        <a:off x="0" y="371071"/>
        <a:ext cx="6775795" cy="978075"/>
      </dsp:txXfrm>
    </dsp:sp>
    <dsp:sp modelId="{73BFEA24-BE0D-484C-859B-C251A265E220}">
      <dsp:nvSpPr>
        <dsp:cNvPr id="0" name=""/>
        <dsp:cNvSpPr/>
      </dsp:nvSpPr>
      <dsp:spPr>
        <a:xfrm>
          <a:off x="338789" y="31591"/>
          <a:ext cx="474305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276" tIns="0" rIns="1792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Anti-Ragging Committee</a:t>
          </a:r>
        </a:p>
      </dsp:txBody>
      <dsp:txXfrm>
        <a:off x="371933" y="64735"/>
        <a:ext cx="4676768" cy="612672"/>
      </dsp:txXfrm>
    </dsp:sp>
    <dsp:sp modelId="{3AE73659-031C-48C3-A2A7-AF351B41B4EE}">
      <dsp:nvSpPr>
        <dsp:cNvPr id="0" name=""/>
        <dsp:cNvSpPr/>
      </dsp:nvSpPr>
      <dsp:spPr>
        <a:xfrm>
          <a:off x="0" y="1812826"/>
          <a:ext cx="6775795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877" tIns="479044" rIns="52587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Nominated by Head of Institution</a:t>
          </a:r>
        </a:p>
      </dsp:txBody>
      <dsp:txXfrm>
        <a:off x="0" y="1812826"/>
        <a:ext cx="6775795" cy="978075"/>
      </dsp:txXfrm>
    </dsp:sp>
    <dsp:sp modelId="{ED0B6F45-ABE2-4B60-8063-DDB409482DA5}">
      <dsp:nvSpPr>
        <dsp:cNvPr id="0" name=""/>
        <dsp:cNvSpPr/>
      </dsp:nvSpPr>
      <dsp:spPr>
        <a:xfrm>
          <a:off x="338789" y="1473346"/>
          <a:ext cx="474305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276" tIns="0" rIns="1792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Anti Ragging Squad</a:t>
          </a:r>
        </a:p>
      </dsp:txBody>
      <dsp:txXfrm>
        <a:off x="371933" y="1506490"/>
        <a:ext cx="4676768" cy="612672"/>
      </dsp:txXfrm>
    </dsp:sp>
    <dsp:sp modelId="{CDE453F7-C1FD-459A-8785-EDF7D523822B}">
      <dsp:nvSpPr>
        <dsp:cNvPr id="0" name=""/>
        <dsp:cNvSpPr/>
      </dsp:nvSpPr>
      <dsp:spPr>
        <a:xfrm>
          <a:off x="0" y="3254581"/>
          <a:ext cx="6775795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877" tIns="479044" rIns="52587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At affiliated institution</a:t>
          </a:r>
        </a:p>
      </dsp:txBody>
      <dsp:txXfrm>
        <a:off x="0" y="3254581"/>
        <a:ext cx="6775795" cy="978075"/>
      </dsp:txXfrm>
    </dsp:sp>
    <dsp:sp modelId="{EAC313D1-4E50-4CBA-87EC-6342B6B0A56F}">
      <dsp:nvSpPr>
        <dsp:cNvPr id="0" name=""/>
        <dsp:cNvSpPr/>
      </dsp:nvSpPr>
      <dsp:spPr>
        <a:xfrm>
          <a:off x="338789" y="2915101"/>
          <a:ext cx="474305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276" tIns="0" rIns="1792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Monitoring Cell on Ragging</a:t>
          </a:r>
        </a:p>
      </dsp:txBody>
      <dsp:txXfrm>
        <a:off x="371933" y="2948245"/>
        <a:ext cx="467676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B892-4921-4079-9030-C56E34863AF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59F-28F3-49FF-9A3B-BD890C85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8355-E77B-450E-BE40-BA217267A602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4BF5-14D2-48FE-A81E-15FC521F3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perty mort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7224" y="2143116"/>
            <a:ext cx="74295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</a:rPr>
              <a:t>At</a:t>
            </a:r>
          </a:p>
          <a:p>
            <a:pPr algn="ctr"/>
            <a:r>
              <a:rPr lang="en-US" sz="2400" b="1" dirty="0">
                <a:solidFill>
                  <a:srgbClr val="003399"/>
                </a:solidFill>
              </a:rPr>
              <a:t>Freshmen Induction </a:t>
            </a:r>
            <a:r>
              <a:rPr lang="en-US" sz="2400" b="1" dirty="0" err="1">
                <a:solidFill>
                  <a:srgbClr val="003399"/>
                </a:solidFill>
              </a:rPr>
              <a:t>Programme</a:t>
            </a:r>
            <a:endParaRPr lang="en-US" sz="2400" b="1" dirty="0">
              <a:solidFill>
                <a:srgbClr val="003399"/>
              </a:solidFill>
            </a:endParaRPr>
          </a:p>
          <a:p>
            <a:pPr algn="ctr"/>
            <a:r>
              <a:rPr lang="en-US" sz="2400" b="1" dirty="0" err="1">
                <a:solidFill>
                  <a:srgbClr val="003399"/>
                </a:solidFill>
              </a:rPr>
              <a:t>Parul</a:t>
            </a:r>
            <a:r>
              <a:rPr lang="en-US" sz="2400" b="1" dirty="0">
                <a:solidFill>
                  <a:srgbClr val="003399"/>
                </a:solidFill>
              </a:rPr>
              <a:t> Institute of Nursing, </a:t>
            </a:r>
          </a:p>
          <a:p>
            <a:pPr algn="ctr"/>
            <a:r>
              <a:rPr lang="en-US" sz="2400" b="1" dirty="0" err="1">
                <a:solidFill>
                  <a:srgbClr val="003399"/>
                </a:solidFill>
              </a:rPr>
              <a:t>Parul</a:t>
            </a:r>
            <a:r>
              <a:rPr lang="en-US" sz="2400" b="1" dirty="0">
                <a:solidFill>
                  <a:srgbClr val="003399"/>
                </a:solidFill>
              </a:rPr>
              <a:t> University, Vadodara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9428" y="505504"/>
            <a:ext cx="7860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399"/>
                </a:solidFill>
              </a:rPr>
              <a:t>Ragging at Educational Institutions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36525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1173" y="6547412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99481" y="552535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</a:rPr>
              <a:t>Dr. </a:t>
            </a:r>
            <a:r>
              <a:rPr lang="en-US" sz="2800" b="1" dirty="0" err="1">
                <a:solidFill>
                  <a:srgbClr val="003399"/>
                </a:solidFill>
              </a:rPr>
              <a:t>Kalpeshkumar</a:t>
            </a:r>
            <a:r>
              <a:rPr lang="en-US" sz="2800" b="1" dirty="0">
                <a:solidFill>
                  <a:srgbClr val="003399"/>
                </a:solidFill>
              </a:rPr>
              <a:t> L Gupta</a:t>
            </a:r>
          </a:p>
          <a:p>
            <a:pPr algn="ctr"/>
            <a:r>
              <a:rPr lang="en-US" sz="2000" dirty="0">
                <a:solidFill>
                  <a:srgbClr val="003399"/>
                </a:solidFill>
              </a:rPr>
              <a:t>Associate Professor of Law, </a:t>
            </a:r>
            <a:r>
              <a:rPr lang="en-US" sz="2000" dirty="0" err="1">
                <a:solidFill>
                  <a:srgbClr val="003399"/>
                </a:solidFill>
              </a:rPr>
              <a:t>Parul</a:t>
            </a:r>
            <a:r>
              <a:rPr lang="en-US" sz="2000" dirty="0">
                <a:solidFill>
                  <a:srgbClr val="003399"/>
                </a:solidFill>
              </a:rPr>
              <a:t> University</a:t>
            </a:r>
          </a:p>
        </p:txBody>
      </p:sp>
      <p:pic>
        <p:nvPicPr>
          <p:cNvPr id="56323" name="Picture 3" descr="C:\Users\Kalpesh\Desktop\download.png"/>
          <p:cNvPicPr>
            <a:picLocks noChangeAspect="1" noChangeArrowheads="1"/>
          </p:cNvPicPr>
          <p:nvPr/>
        </p:nvPicPr>
        <p:blipFill>
          <a:blip r:embed="rId2"/>
          <a:srcRect l="8853" r="8853"/>
          <a:stretch>
            <a:fillRect/>
          </a:stretch>
        </p:blipFill>
        <p:spPr bwMode="auto">
          <a:xfrm>
            <a:off x="3317859" y="4628715"/>
            <a:ext cx="2508282" cy="957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735632" y="3891189"/>
            <a:ext cx="3775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Wednesday, March 30, 2022</a:t>
            </a:r>
          </a:p>
          <a:p>
            <a:pPr algn="ctr"/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1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10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90853-ADB0-4481-97EA-CB1B28D8614F}"/>
              </a:ext>
            </a:extLst>
          </p:cNvPr>
          <p:cNvSpPr txBox="1"/>
          <p:nvPr/>
        </p:nvSpPr>
        <p:spPr>
          <a:xfrm>
            <a:off x="690514" y="29484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States 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D98DA-174C-472B-8AED-9C435E597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1" t="23386" r="24800" b="10782"/>
          <a:stretch/>
        </p:blipFill>
        <p:spPr>
          <a:xfrm>
            <a:off x="754615" y="893158"/>
            <a:ext cx="7725225" cy="52999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96CB14-B96B-449F-B16C-56FE5B52BD89}"/>
              </a:ext>
            </a:extLst>
          </p:cNvPr>
          <p:cNvCxnSpPr/>
          <p:nvPr/>
        </p:nvCxnSpPr>
        <p:spPr>
          <a:xfrm>
            <a:off x="4572000" y="2708920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B5E13A-DFCB-473F-9122-8387106702CC}"/>
              </a:ext>
            </a:extLst>
          </p:cNvPr>
          <p:cNvCxnSpPr/>
          <p:nvPr/>
        </p:nvCxnSpPr>
        <p:spPr>
          <a:xfrm>
            <a:off x="4283968" y="2492896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8B543C-7248-4F59-A044-525BD2B3E0A5}"/>
              </a:ext>
            </a:extLst>
          </p:cNvPr>
          <p:cNvCxnSpPr/>
          <p:nvPr/>
        </p:nvCxnSpPr>
        <p:spPr>
          <a:xfrm>
            <a:off x="6012160" y="3442855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D4D2A5-4A79-441B-8514-294FB81C4B24}"/>
              </a:ext>
            </a:extLst>
          </p:cNvPr>
          <p:cNvSpPr txBox="1"/>
          <p:nvPr/>
        </p:nvSpPr>
        <p:spPr>
          <a:xfrm>
            <a:off x="971600" y="6356350"/>
            <a:ext cx="45786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https://bombayhighcourt.nic.in/libweb/acts/1999.33.pdf</a:t>
            </a:r>
          </a:p>
        </p:txBody>
      </p:sp>
    </p:spTree>
    <p:extLst>
      <p:ext uri="{BB962C8B-B14F-4D97-AF65-F5344CB8AC3E}">
        <p14:creationId xmlns:p14="http://schemas.microsoft.com/office/powerpoint/2010/main" val="5751413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11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90853-ADB0-4481-97EA-CB1B28D8614F}"/>
              </a:ext>
            </a:extLst>
          </p:cNvPr>
          <p:cNvSpPr txBox="1"/>
          <p:nvPr/>
        </p:nvSpPr>
        <p:spPr>
          <a:xfrm>
            <a:off x="690514" y="29484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Other bodies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4D2A5-4A79-441B-8514-294FB81C4B24}"/>
              </a:ext>
            </a:extLst>
          </p:cNvPr>
          <p:cNvSpPr txBox="1"/>
          <p:nvPr/>
        </p:nvSpPr>
        <p:spPr>
          <a:xfrm>
            <a:off x="971600" y="6356350"/>
            <a:ext cx="45786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https://bombayhighcourt.nic.in/libweb/acts/1999.33.pdf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1B916-CD09-4B25-AF06-7D7B91157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7784" r="23225" b="5178"/>
          <a:stretch/>
        </p:blipFill>
        <p:spPr>
          <a:xfrm>
            <a:off x="971600" y="903252"/>
            <a:ext cx="6929485" cy="53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21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12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90853-ADB0-4481-97EA-CB1B28D8614F}"/>
              </a:ext>
            </a:extLst>
          </p:cNvPr>
          <p:cNvSpPr txBox="1"/>
          <p:nvPr/>
        </p:nvSpPr>
        <p:spPr>
          <a:xfrm>
            <a:off x="690514" y="29484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Other bodies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4D2A5-4A79-441B-8514-294FB81C4B24}"/>
              </a:ext>
            </a:extLst>
          </p:cNvPr>
          <p:cNvSpPr txBox="1"/>
          <p:nvPr/>
        </p:nvSpPr>
        <p:spPr>
          <a:xfrm>
            <a:off x="971600" y="6356350"/>
            <a:ext cx="69294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https://www.indiannursingcouncil.org/uploads/pdf/16450074441077642921620cd25411456.pdf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21909-5ED9-44B5-9C7A-88B55B4AE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8" t="17386" r="21650" b="6579"/>
          <a:stretch/>
        </p:blipFill>
        <p:spPr>
          <a:xfrm>
            <a:off x="1211870" y="818066"/>
            <a:ext cx="6521464" cy="48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198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13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1B263-7EBF-47E9-9428-01C985FDB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7" t="17274" r="32198" b="38407"/>
          <a:stretch/>
        </p:blipFill>
        <p:spPr>
          <a:xfrm>
            <a:off x="534131" y="1268760"/>
            <a:ext cx="7945289" cy="4941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865F67-3771-4D3F-BC52-EA0B476A8647}"/>
              </a:ext>
            </a:extLst>
          </p:cNvPr>
          <p:cNvSpPr txBox="1"/>
          <p:nvPr/>
        </p:nvSpPr>
        <p:spPr>
          <a:xfrm>
            <a:off x="857224" y="5000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What is Ragging?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9710D-3D10-469D-86A7-3CA55388CCAF}"/>
              </a:ext>
            </a:extLst>
          </p:cNvPr>
          <p:cNvSpPr txBox="1"/>
          <p:nvPr/>
        </p:nvSpPr>
        <p:spPr>
          <a:xfrm>
            <a:off x="7096061" y="636859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818767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14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1B263-7EBF-47E9-9428-01C985FDB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5" t="60632" r="30915" b="3778"/>
          <a:stretch/>
        </p:blipFill>
        <p:spPr>
          <a:xfrm>
            <a:off x="782921" y="1628800"/>
            <a:ext cx="7560840" cy="3888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50FD1-74E5-49BF-AF55-48C41B98AFDC}"/>
              </a:ext>
            </a:extLst>
          </p:cNvPr>
          <p:cNvSpPr txBox="1"/>
          <p:nvPr/>
        </p:nvSpPr>
        <p:spPr>
          <a:xfrm>
            <a:off x="817909" y="52807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What is Ragging?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793FC-A208-4422-8F56-06FD742DF6D3}"/>
              </a:ext>
            </a:extLst>
          </p:cNvPr>
          <p:cNvSpPr txBox="1"/>
          <p:nvPr/>
        </p:nvSpPr>
        <p:spPr>
          <a:xfrm>
            <a:off x="922109" y="1603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D8DBC-3CC1-43B7-BAC2-01BB2120C905}"/>
              </a:ext>
            </a:extLst>
          </p:cNvPr>
          <p:cNvSpPr txBox="1"/>
          <p:nvPr/>
        </p:nvSpPr>
        <p:spPr>
          <a:xfrm>
            <a:off x="7096061" y="636859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53246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15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07977-02B2-4716-97CE-9967535C93CD}"/>
              </a:ext>
            </a:extLst>
          </p:cNvPr>
          <p:cNvSpPr txBox="1"/>
          <p:nvPr/>
        </p:nvSpPr>
        <p:spPr>
          <a:xfrm>
            <a:off x="837246" y="1451820"/>
            <a:ext cx="75608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Garamond" panose="02020404030301010803" pitchFamily="18" charset="0"/>
              </a:rPr>
              <a:t>The 3rd Amendment of UGC Regulations on “Curbing the menace of Ragging in Higher Educational Institutions, </a:t>
            </a:r>
            <a:r>
              <a:rPr lang="en-US" sz="2200" b="1" u="sng" dirty="0">
                <a:latin typeface="Garamond" panose="02020404030301010803" pitchFamily="18" charset="0"/>
              </a:rPr>
              <a:t>2016</a:t>
            </a:r>
            <a:r>
              <a:rPr lang="en-US" sz="2200" dirty="0">
                <a:latin typeface="Garamond" panose="02020404030301010803" pitchFamily="18" charset="0"/>
              </a:rPr>
              <a:t> according to this: 3(j) </a:t>
            </a:r>
          </a:p>
          <a:p>
            <a:pPr algn="just"/>
            <a:endParaRPr lang="en-US" sz="2200" dirty="0">
              <a:latin typeface="Garamond" panose="02020404030301010803" pitchFamily="18" charset="0"/>
            </a:endParaRPr>
          </a:p>
          <a:p>
            <a:pPr algn="just"/>
            <a:r>
              <a:rPr lang="en-US" sz="2200" dirty="0">
                <a:latin typeface="Garamond" panose="02020404030301010803" pitchFamily="18" charset="0"/>
              </a:rPr>
              <a:t>Any act of physical or mental abuse (including bullying and exclusion) targeted at another student (Fresher or otherwise) on the ground of </a:t>
            </a:r>
            <a:r>
              <a:rPr lang="en-US" sz="2200" dirty="0" err="1">
                <a:latin typeface="Garamond" panose="02020404030301010803" pitchFamily="18" charset="0"/>
              </a:rPr>
              <a:t>colour</a:t>
            </a:r>
            <a:r>
              <a:rPr lang="en-US" sz="2200" dirty="0">
                <a:latin typeface="Garamond" panose="02020404030301010803" pitchFamily="18" charset="0"/>
              </a:rPr>
              <a:t>, race, religion, caste, ethnicity, gender (including transgender), sexual orientation, appearance, nationality, regional origins, linguistic identity, place of birth, place of residence or economic background.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9D9D1-C98B-49B6-AB93-B09FD4CE3865}"/>
              </a:ext>
            </a:extLst>
          </p:cNvPr>
          <p:cNvSpPr txBox="1"/>
          <p:nvPr/>
        </p:nvSpPr>
        <p:spPr>
          <a:xfrm>
            <a:off x="837246" y="74155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What is Ragging?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2E5D4-D6C8-4CBA-B1FA-7809026FECB6}"/>
              </a:ext>
            </a:extLst>
          </p:cNvPr>
          <p:cNvSpPr txBox="1"/>
          <p:nvPr/>
        </p:nvSpPr>
        <p:spPr>
          <a:xfrm>
            <a:off x="839227" y="1688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707042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16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439FB-F021-47C9-A486-412CE5A5B6D0}"/>
              </a:ext>
            </a:extLst>
          </p:cNvPr>
          <p:cNvSpPr txBox="1"/>
          <p:nvPr/>
        </p:nvSpPr>
        <p:spPr>
          <a:xfrm>
            <a:off x="817909" y="52807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Why student(s) do ragging?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14EE6-2DC4-4394-90E1-B6A3D40EC18A}"/>
              </a:ext>
            </a:extLst>
          </p:cNvPr>
          <p:cNvSpPr txBox="1"/>
          <p:nvPr/>
        </p:nvSpPr>
        <p:spPr>
          <a:xfrm>
            <a:off x="926937" y="1268760"/>
            <a:ext cx="72728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1. To derive a sadistic pleasure 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2. To show off power, authority or superiority over juniors or freshers.</a:t>
            </a:r>
          </a:p>
        </p:txBody>
      </p:sp>
    </p:spTree>
    <p:extLst>
      <p:ext uri="{BB962C8B-B14F-4D97-AF65-F5344CB8AC3E}">
        <p14:creationId xmlns:p14="http://schemas.microsoft.com/office/powerpoint/2010/main" val="4199027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17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519F6-C394-4980-A58C-ABC6B83C1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3" t="17785" r="32675" b="33561"/>
          <a:stretch/>
        </p:blipFill>
        <p:spPr>
          <a:xfrm>
            <a:off x="891259" y="686806"/>
            <a:ext cx="7423540" cy="5315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E72D1-1A41-4239-BE05-5DAC398B7729}"/>
              </a:ext>
            </a:extLst>
          </p:cNvPr>
          <p:cNvSpPr txBox="1"/>
          <p:nvPr/>
        </p:nvSpPr>
        <p:spPr>
          <a:xfrm>
            <a:off x="467544" y="163586"/>
            <a:ext cx="781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Administrative Action in the event of ragging :-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34C70-ABF3-409C-B4DC-B4CD71F89173}"/>
              </a:ext>
            </a:extLst>
          </p:cNvPr>
          <p:cNvSpPr txBox="1"/>
          <p:nvPr/>
        </p:nvSpPr>
        <p:spPr>
          <a:xfrm>
            <a:off x="7096061" y="636859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2050" name="Picture 2" descr="Icon student Images, Stock Photos &amp; Vectors | Shutterstock">
            <a:extLst>
              <a:ext uri="{FF2B5EF4-FFF2-40B4-BE49-F238E27FC236}">
                <a16:creationId xmlns:a16="http://schemas.microsoft.com/office/drawing/2014/main" id="{C66B2E03-FA01-434E-AD30-15BC0A2B6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t="23001" r="15109" b="28400"/>
          <a:stretch/>
        </p:blipFill>
        <p:spPr bwMode="auto">
          <a:xfrm>
            <a:off x="7443244" y="120069"/>
            <a:ext cx="1243556" cy="9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58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18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519F6-C394-4980-A58C-ABC6B83C1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4" t="63399" r="33304" b="8634"/>
          <a:stretch/>
        </p:blipFill>
        <p:spPr>
          <a:xfrm>
            <a:off x="678729" y="1515975"/>
            <a:ext cx="7632848" cy="3384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C75A25-E289-4360-9700-FCCEAC8B0C65}"/>
              </a:ext>
            </a:extLst>
          </p:cNvPr>
          <p:cNvSpPr txBox="1"/>
          <p:nvPr/>
        </p:nvSpPr>
        <p:spPr>
          <a:xfrm>
            <a:off x="539552" y="528072"/>
            <a:ext cx="735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Administrative Action in the event of ragging :-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9AF30-DDA6-4F1D-AA83-5F06EF877121}"/>
              </a:ext>
            </a:extLst>
          </p:cNvPr>
          <p:cNvSpPr txBox="1"/>
          <p:nvPr/>
        </p:nvSpPr>
        <p:spPr>
          <a:xfrm>
            <a:off x="980747" y="1863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10" name="Picture 2" descr="Icon student Images, Stock Photos &amp; Vectors | Shutterstock">
            <a:extLst>
              <a:ext uri="{FF2B5EF4-FFF2-40B4-BE49-F238E27FC236}">
                <a16:creationId xmlns:a16="http://schemas.microsoft.com/office/drawing/2014/main" id="{3718008A-935D-44F8-A3E3-D6784C9E9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t="23001" r="15109" b="28400"/>
          <a:stretch/>
        </p:blipFill>
        <p:spPr bwMode="auto">
          <a:xfrm>
            <a:off x="7443244" y="120069"/>
            <a:ext cx="1243556" cy="9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706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19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B8913-AFA0-414D-8626-CCE63861586C}"/>
              </a:ext>
            </a:extLst>
          </p:cNvPr>
          <p:cNvSpPr txBox="1"/>
          <p:nvPr/>
        </p:nvSpPr>
        <p:spPr>
          <a:xfrm>
            <a:off x="935596" y="6270545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https://www.thehindu.com/news/cities/Kochi/ragging-case-kerala-high-court-asks-accused-students-to-do-social-service/article65207289.ece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CE3119-E99A-454D-80FC-FF3607E623CB}"/>
              </a:ext>
            </a:extLst>
          </p:cNvPr>
          <p:cNvGrpSpPr/>
          <p:nvPr/>
        </p:nvGrpSpPr>
        <p:grpSpPr>
          <a:xfrm>
            <a:off x="1035507" y="586402"/>
            <a:ext cx="6558935" cy="5112568"/>
            <a:chOff x="1463243" y="540969"/>
            <a:chExt cx="5917069" cy="45144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5ADF2D-DF1D-4FBB-97B8-B8F44F0E5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776" t="76797" r="37400" b="5179"/>
            <a:stretch/>
          </p:blipFill>
          <p:spPr>
            <a:xfrm>
              <a:off x="1463243" y="3829859"/>
              <a:ext cx="5904656" cy="122552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B7252E-325E-4D4E-95D9-77239E305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776" t="5179" r="37400" b="46298"/>
            <a:stretch/>
          </p:blipFill>
          <p:spPr>
            <a:xfrm>
              <a:off x="1475656" y="540969"/>
              <a:ext cx="5904656" cy="3299252"/>
            </a:xfrm>
            <a:prstGeom prst="rect">
              <a:avLst/>
            </a:prstGeom>
          </p:spPr>
        </p:pic>
      </p:grpSp>
      <p:pic>
        <p:nvPicPr>
          <p:cNvPr id="13" name="Picture 2" descr="Icon student Images, Stock Photos &amp; Vectors | Shutterstock">
            <a:extLst>
              <a:ext uri="{FF2B5EF4-FFF2-40B4-BE49-F238E27FC236}">
                <a16:creationId xmlns:a16="http://schemas.microsoft.com/office/drawing/2014/main" id="{9D8D9CE0-AE5B-42A6-8C1D-5234A4883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t="23001" r="15109" b="28400"/>
          <a:stretch/>
        </p:blipFill>
        <p:spPr bwMode="auto">
          <a:xfrm>
            <a:off x="7450547" y="77166"/>
            <a:ext cx="1243556" cy="9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595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3 Idiots making real idiots?* | Udey's space">
            <a:extLst>
              <a:ext uri="{FF2B5EF4-FFF2-40B4-BE49-F238E27FC236}">
                <a16:creationId xmlns:a16="http://schemas.microsoft.com/office/drawing/2014/main" id="{D12DBBCD-3437-430F-81E0-71893475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85" y="823127"/>
            <a:ext cx="7369783" cy="52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8987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20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6" descr="Ragging in any form is punishable - SRM Institute of Science and Technology">
            <a:extLst>
              <a:ext uri="{FF2B5EF4-FFF2-40B4-BE49-F238E27FC236}">
                <a16:creationId xmlns:a16="http://schemas.microsoft.com/office/drawing/2014/main" id="{9E35C8C4-143F-4D23-A41B-ADD99614E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780F7-7554-4E30-9E10-42F909C268AF}"/>
              </a:ext>
            </a:extLst>
          </p:cNvPr>
          <p:cNvSpPr txBox="1"/>
          <p:nvPr/>
        </p:nvSpPr>
        <p:spPr>
          <a:xfrm>
            <a:off x="611560" y="6251009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https://antiragging.in/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6A12E-4794-48FE-A3C3-B1FE252F03BA}"/>
              </a:ext>
            </a:extLst>
          </p:cNvPr>
          <p:cNvSpPr txBox="1"/>
          <p:nvPr/>
        </p:nvSpPr>
        <p:spPr>
          <a:xfrm>
            <a:off x="694611" y="526771"/>
            <a:ext cx="735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Administrative Action against the institution :- </a:t>
            </a:r>
          </a:p>
        </p:txBody>
      </p:sp>
      <p:pic>
        <p:nvPicPr>
          <p:cNvPr id="1026" name="Picture 2" descr="Free icon &quot;Institution icon&quot;">
            <a:extLst>
              <a:ext uri="{FF2B5EF4-FFF2-40B4-BE49-F238E27FC236}">
                <a16:creationId xmlns:a16="http://schemas.microsoft.com/office/drawing/2014/main" id="{B25B6A70-0501-4610-8DB4-D7C1AB49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80" y="332656"/>
            <a:ext cx="653058" cy="6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0D487-D9E3-4C55-9273-651F79F5E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33" t="27590" r="27823" b="24788"/>
          <a:stretch/>
        </p:blipFill>
        <p:spPr>
          <a:xfrm>
            <a:off x="611560" y="1244106"/>
            <a:ext cx="7462805" cy="433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031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21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6" descr="Ragging in any form is punishable - SRM Institute of Science and Technology">
            <a:extLst>
              <a:ext uri="{FF2B5EF4-FFF2-40B4-BE49-F238E27FC236}">
                <a16:creationId xmlns:a16="http://schemas.microsoft.com/office/drawing/2014/main" id="{9E35C8C4-143F-4D23-A41B-ADD99614E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780F7-7554-4E30-9E10-42F909C268AF}"/>
              </a:ext>
            </a:extLst>
          </p:cNvPr>
          <p:cNvSpPr txBox="1"/>
          <p:nvPr/>
        </p:nvSpPr>
        <p:spPr>
          <a:xfrm>
            <a:off x="611560" y="6251009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https://antiragging.in/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6A12E-4794-48FE-A3C3-B1FE252F03BA}"/>
              </a:ext>
            </a:extLst>
          </p:cNvPr>
          <p:cNvSpPr txBox="1"/>
          <p:nvPr/>
        </p:nvSpPr>
        <p:spPr>
          <a:xfrm>
            <a:off x="694611" y="526771"/>
            <a:ext cx="735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Administrative Action against the institution :- </a:t>
            </a:r>
          </a:p>
        </p:txBody>
      </p:sp>
      <p:pic>
        <p:nvPicPr>
          <p:cNvPr id="1026" name="Picture 2" descr="Free icon &quot;Institution icon&quot;">
            <a:extLst>
              <a:ext uri="{FF2B5EF4-FFF2-40B4-BE49-F238E27FC236}">
                <a16:creationId xmlns:a16="http://schemas.microsoft.com/office/drawing/2014/main" id="{B25B6A70-0501-4610-8DB4-D7C1AB49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80" y="332656"/>
            <a:ext cx="653058" cy="6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293F32-A8DD-4143-A073-DEF550E0D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9185" r="27985" b="24788"/>
          <a:stretch/>
        </p:blipFill>
        <p:spPr>
          <a:xfrm>
            <a:off x="761946" y="1066962"/>
            <a:ext cx="6906398" cy="476677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9BBFA2-5232-4EF8-95AD-6E6B70A39991}"/>
              </a:ext>
            </a:extLst>
          </p:cNvPr>
          <p:cNvCxnSpPr>
            <a:cxnSpLocks/>
          </p:cNvCxnSpPr>
          <p:nvPr/>
        </p:nvCxnSpPr>
        <p:spPr>
          <a:xfrm>
            <a:off x="971600" y="4581128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1FE2CE-D1D5-43D3-A211-D995EB4FD9AE}"/>
              </a:ext>
            </a:extLst>
          </p:cNvPr>
          <p:cNvCxnSpPr>
            <a:cxnSpLocks/>
          </p:cNvCxnSpPr>
          <p:nvPr/>
        </p:nvCxnSpPr>
        <p:spPr>
          <a:xfrm>
            <a:off x="5004048" y="4365104"/>
            <a:ext cx="2376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245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C32C08-269B-4CBF-8C7A-20215BCAD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7" t="33844" r="28149" b="41178"/>
          <a:stretch/>
        </p:blipFill>
        <p:spPr>
          <a:xfrm>
            <a:off x="691108" y="1135264"/>
            <a:ext cx="7972816" cy="25158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22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6" descr="Ragging in any form is punishable - SRM Institute of Science and Technology">
            <a:extLst>
              <a:ext uri="{FF2B5EF4-FFF2-40B4-BE49-F238E27FC236}">
                <a16:creationId xmlns:a16="http://schemas.microsoft.com/office/drawing/2014/main" id="{9E35C8C4-143F-4D23-A41B-ADD99614E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780F7-7554-4E30-9E10-42F909C268AF}"/>
              </a:ext>
            </a:extLst>
          </p:cNvPr>
          <p:cNvSpPr txBox="1"/>
          <p:nvPr/>
        </p:nvSpPr>
        <p:spPr>
          <a:xfrm>
            <a:off x="611560" y="6251009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https://antiragging.in/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15195D-EFEC-4C4E-82D4-EC6B4AB2873A}"/>
              </a:ext>
            </a:extLst>
          </p:cNvPr>
          <p:cNvCxnSpPr/>
          <p:nvPr/>
        </p:nvCxnSpPr>
        <p:spPr>
          <a:xfrm>
            <a:off x="1900332" y="2852936"/>
            <a:ext cx="2824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AE5847-3A42-4D1C-AEAD-D2D5F1A2F6F4}"/>
              </a:ext>
            </a:extLst>
          </p:cNvPr>
          <p:cNvSpPr txBox="1"/>
          <p:nvPr/>
        </p:nvSpPr>
        <p:spPr>
          <a:xfrm>
            <a:off x="817908" y="528072"/>
            <a:ext cx="735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Administrative Action against faculty/staff :- </a:t>
            </a:r>
          </a:p>
        </p:txBody>
      </p:sp>
      <p:pic>
        <p:nvPicPr>
          <p:cNvPr id="3074" name="Picture 2" descr="Professor - icon by Adioma">
            <a:extLst>
              <a:ext uri="{FF2B5EF4-FFF2-40B4-BE49-F238E27FC236}">
                <a16:creationId xmlns:a16="http://schemas.microsoft.com/office/drawing/2014/main" id="{1E24E6BF-F445-4AF4-B5FA-ECBD6B628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26240"/>
          <a:stretch/>
        </p:blipFill>
        <p:spPr bwMode="auto">
          <a:xfrm>
            <a:off x="7859507" y="136525"/>
            <a:ext cx="722659" cy="12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22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23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6" descr="Ragging in any form is punishable - SRM Institute of Science and Technology">
            <a:extLst>
              <a:ext uri="{FF2B5EF4-FFF2-40B4-BE49-F238E27FC236}">
                <a16:creationId xmlns:a16="http://schemas.microsoft.com/office/drawing/2014/main" id="{9E35C8C4-143F-4D23-A41B-ADD99614E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28CAF-DF5F-45E9-90F1-969BD3E9D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5179" r="1963" b="6579"/>
          <a:stretch/>
        </p:blipFill>
        <p:spPr>
          <a:xfrm>
            <a:off x="630520" y="764704"/>
            <a:ext cx="7992888" cy="45365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C780F7-7554-4E30-9E10-42F909C268AF}"/>
              </a:ext>
            </a:extLst>
          </p:cNvPr>
          <p:cNvSpPr txBox="1"/>
          <p:nvPr/>
        </p:nvSpPr>
        <p:spPr>
          <a:xfrm>
            <a:off x="611560" y="6251009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https://antiragging.in/</a:t>
            </a:r>
          </a:p>
        </p:txBody>
      </p:sp>
    </p:spTree>
    <p:extLst>
      <p:ext uri="{BB962C8B-B14F-4D97-AF65-F5344CB8AC3E}">
        <p14:creationId xmlns:p14="http://schemas.microsoft.com/office/powerpoint/2010/main" val="18143377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24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08BE4-1A2A-4639-88C9-34DFF4CCF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9" b="10781"/>
          <a:stretch/>
        </p:blipFill>
        <p:spPr>
          <a:xfrm>
            <a:off x="804321" y="1052736"/>
            <a:ext cx="7467600" cy="3528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32A34F-FF4B-4689-A815-DDD0381F140B}"/>
              </a:ext>
            </a:extLst>
          </p:cNvPr>
          <p:cNvSpPr txBox="1"/>
          <p:nvPr/>
        </p:nvSpPr>
        <p:spPr>
          <a:xfrm>
            <a:off x="854761" y="5099407"/>
            <a:ext cx="457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https://amanmovement.org/</a:t>
            </a:r>
          </a:p>
        </p:txBody>
      </p:sp>
    </p:spTree>
    <p:extLst>
      <p:ext uri="{BB962C8B-B14F-4D97-AF65-F5344CB8AC3E}">
        <p14:creationId xmlns:p14="http://schemas.microsoft.com/office/powerpoint/2010/main" val="8430848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25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2A34F-FF4B-4689-A815-DDD0381F140B}"/>
              </a:ext>
            </a:extLst>
          </p:cNvPr>
          <p:cNvSpPr txBox="1"/>
          <p:nvPr/>
        </p:nvSpPr>
        <p:spPr>
          <a:xfrm>
            <a:off x="827584" y="6169580"/>
            <a:ext cx="457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https://amanmovement.org/</a:t>
            </a:r>
          </a:p>
        </p:txBody>
      </p:sp>
      <p:pic>
        <p:nvPicPr>
          <p:cNvPr id="1026" name="Picture 2" descr="2. Aman Kachroo">
            <a:extLst>
              <a:ext uri="{FF2B5EF4-FFF2-40B4-BE49-F238E27FC236}">
                <a16:creationId xmlns:a16="http://schemas.microsoft.com/office/drawing/2014/main" id="{B2E63A4E-EBDE-42C4-9C71-9A5D2B3C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9088"/>
            <a:ext cx="5714122" cy="33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5DF520-0A20-4FD2-A37D-B2486C23DC72}"/>
              </a:ext>
            </a:extLst>
          </p:cNvPr>
          <p:cNvSpPr/>
          <p:nvPr/>
        </p:nvSpPr>
        <p:spPr>
          <a:xfrm>
            <a:off x="3720472" y="1052736"/>
            <a:ext cx="1080120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6BD6A-0DEC-4869-9B49-8826DBDFDF19}"/>
              </a:ext>
            </a:extLst>
          </p:cNvPr>
          <p:cNvSpPr txBox="1"/>
          <p:nvPr/>
        </p:nvSpPr>
        <p:spPr>
          <a:xfrm>
            <a:off x="827584" y="3933056"/>
            <a:ext cx="75739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effectLst/>
                <a:latin typeface="Garamond" panose="02020404030301010803" pitchFamily="18" charset="0"/>
              </a:rPr>
              <a:t>Aman Satya </a:t>
            </a:r>
            <a:r>
              <a:rPr lang="en-US" b="1" i="0" dirty="0" err="1">
                <a:effectLst/>
                <a:latin typeface="Garamond" panose="02020404030301010803" pitchFamily="18" charset="0"/>
              </a:rPr>
              <a:t>Kachroo</a:t>
            </a:r>
            <a:r>
              <a:rPr lang="en-US" b="1" i="0" dirty="0">
                <a:effectLst/>
                <a:latin typeface="Garamond" panose="02020404030301010803" pitchFamily="18" charset="0"/>
              </a:rPr>
              <a:t> </a:t>
            </a:r>
            <a:r>
              <a:rPr lang="en-US" b="0" i="0" dirty="0">
                <a:effectLst/>
                <a:latin typeface="Garamond" panose="02020404030301010803" pitchFamily="18" charset="0"/>
              </a:rPr>
              <a:t>was only 19-years-old when four seniors ragged him to death at Dr Rajendra Prasad Medical College in Himachal Pradesh in 2009. 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b="0" i="0" dirty="0">
                <a:effectLst/>
                <a:latin typeface="Garamond" panose="02020404030301010803" pitchFamily="18" charset="0"/>
              </a:rPr>
              <a:t>The young medical student suffered head injuries which he later succumbed to. </a:t>
            </a:r>
            <a:r>
              <a:rPr lang="en-US" b="0" i="0" dirty="0" err="1">
                <a:effectLst/>
                <a:latin typeface="Garamond" panose="02020404030301010803" pitchFamily="18" charset="0"/>
              </a:rPr>
              <a:t>Kachroo</a:t>
            </a:r>
            <a:r>
              <a:rPr lang="en-US" b="0" i="0" dirty="0">
                <a:effectLst/>
                <a:latin typeface="Garamond" panose="02020404030301010803" pitchFamily="18" charset="0"/>
              </a:rPr>
              <a:t> had, just a day before his unfortunate death, filed a complaint against the accused for ragging him.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6656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26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2A34F-FF4B-4689-A815-DDD0381F140B}"/>
              </a:ext>
            </a:extLst>
          </p:cNvPr>
          <p:cNvSpPr txBox="1"/>
          <p:nvPr/>
        </p:nvSpPr>
        <p:spPr>
          <a:xfrm>
            <a:off x="827584" y="6386918"/>
            <a:ext cx="457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https://amanmovement.org/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8E91EE-1ED3-4D81-9FD2-1CE3B00E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13" y="486354"/>
            <a:ext cx="5048873" cy="28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BBD695-39F9-4028-AAA0-E978D15E59F8}"/>
              </a:ext>
            </a:extLst>
          </p:cNvPr>
          <p:cNvSpPr txBox="1"/>
          <p:nvPr/>
        </p:nvSpPr>
        <p:spPr>
          <a:xfrm>
            <a:off x="723253" y="3407553"/>
            <a:ext cx="76328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Garamond" panose="02020404030301010803" pitchFamily="18" charset="0"/>
              </a:rPr>
              <a:t>In his complaint, </a:t>
            </a:r>
            <a:r>
              <a:rPr lang="en-US" b="0" i="0" dirty="0" err="1">
                <a:effectLst/>
                <a:latin typeface="Garamond" panose="02020404030301010803" pitchFamily="18" charset="0"/>
              </a:rPr>
              <a:t>Kachroo</a:t>
            </a:r>
            <a:r>
              <a:rPr lang="en-US" b="0" i="0" dirty="0">
                <a:effectLst/>
                <a:latin typeface="Garamond" panose="02020404030301010803" pitchFamily="18" charset="0"/>
              </a:rPr>
              <a:t> claimed that the four accused, Ajay </a:t>
            </a:r>
            <a:r>
              <a:rPr lang="en-US" dirty="0">
                <a:latin typeface="Garamond" panose="02020404030301010803" pitchFamily="18" charset="0"/>
              </a:rPr>
              <a:t>V</a:t>
            </a:r>
            <a:r>
              <a:rPr lang="en-US" b="0" i="0" dirty="0">
                <a:effectLst/>
                <a:latin typeface="Garamond" panose="02020404030301010803" pitchFamily="18" charset="0"/>
              </a:rPr>
              <a:t>erma, Naveen Verma, Mukul Sharma and Abhinav Verma, drunk, gathered around 13 first-year students and asked them to slap and hit each other. He also said that Ajay Verma later slapped him seven times. This apparently carried on till 4 am that day. The next day, Aman went to the college hospital complaining of a severe headache. He succumbed to his head injuries that night.</a:t>
            </a:r>
          </a:p>
          <a:p>
            <a:pPr algn="just"/>
            <a:endParaRPr lang="en-US" sz="1100" b="0" i="0" dirty="0">
              <a:effectLst/>
              <a:latin typeface="Garamond" panose="02020404030301010803" pitchFamily="18" charset="0"/>
            </a:endParaRPr>
          </a:p>
          <a:p>
            <a:pPr algn="just"/>
            <a:r>
              <a:rPr lang="en-US" b="0" i="0" dirty="0">
                <a:effectLst/>
                <a:latin typeface="Garamond" panose="02020404030301010803" pitchFamily="18" charset="0"/>
              </a:rPr>
              <a:t>The four accused students were freed on "good conduct" in 2013. They were re-enrolled in a government college upon their release. They will however not be able to join any government jobs.</a:t>
            </a:r>
          </a:p>
        </p:txBody>
      </p:sp>
    </p:spTree>
    <p:extLst>
      <p:ext uri="{BB962C8B-B14F-4D97-AF65-F5344CB8AC3E}">
        <p14:creationId xmlns:p14="http://schemas.microsoft.com/office/powerpoint/2010/main" val="75194592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27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80C5D-48EC-4E9E-B27A-051BDBB3E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4788" r="31887" b="7980"/>
          <a:stretch/>
        </p:blipFill>
        <p:spPr>
          <a:xfrm>
            <a:off x="1187624" y="548680"/>
            <a:ext cx="6624736" cy="56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3511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28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9BE40-DF79-453C-93D3-8995CE2B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23388" r="31889" b="7980"/>
          <a:stretch/>
        </p:blipFill>
        <p:spPr>
          <a:xfrm>
            <a:off x="1331640" y="315712"/>
            <a:ext cx="6480720" cy="62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39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29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9D9D1-C98B-49B6-AB93-B09FD4CE3865}"/>
              </a:ext>
            </a:extLst>
          </p:cNvPr>
          <p:cNvSpPr txBox="1"/>
          <p:nvPr/>
        </p:nvSpPr>
        <p:spPr>
          <a:xfrm>
            <a:off x="817909" y="52807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Administration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65900C-B955-424F-9C78-F1FB7E21E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059532"/>
              </p:ext>
            </p:extLst>
          </p:nvPr>
        </p:nvGraphicFramePr>
        <p:xfrm>
          <a:off x="971600" y="1571697"/>
          <a:ext cx="6775795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6674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3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BED1A-8E90-4B88-BC80-E53B6DE9F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0781" r="12988" b="45798"/>
          <a:stretch/>
        </p:blipFill>
        <p:spPr>
          <a:xfrm>
            <a:off x="1142961" y="476672"/>
            <a:ext cx="6840760" cy="223224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0DBE228-3094-441C-9EB2-BE032DB64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8745"/>
          <a:stretch/>
        </p:blipFill>
        <p:spPr bwMode="auto">
          <a:xfrm>
            <a:off x="4274774" y="2251027"/>
            <a:ext cx="3349351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8CC5D1-D70C-422E-AC81-8AFE9621C8B7}"/>
              </a:ext>
            </a:extLst>
          </p:cNvPr>
          <p:cNvSpPr txBox="1"/>
          <p:nvPr/>
        </p:nvSpPr>
        <p:spPr>
          <a:xfrm>
            <a:off x="827584" y="6328764"/>
            <a:ext cx="7344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https://timesofindia.indiatimes.com/city/dehradun/uttarakhand-hc-committee-confirms-ragging-of-medical-students/articleshow/90408889.cms </a:t>
            </a:r>
          </a:p>
        </p:txBody>
      </p:sp>
    </p:spTree>
    <p:extLst>
      <p:ext uri="{BB962C8B-B14F-4D97-AF65-F5344CB8AC3E}">
        <p14:creationId xmlns:p14="http://schemas.microsoft.com/office/powerpoint/2010/main" val="220104967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30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9F681-19B5-422D-AF18-D5BF36956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6579" r="9838" b="6579"/>
          <a:stretch/>
        </p:blipFill>
        <p:spPr>
          <a:xfrm>
            <a:off x="611560" y="692696"/>
            <a:ext cx="8013792" cy="4968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065BC-4239-4818-9CA2-96B5F5581D19}"/>
              </a:ext>
            </a:extLst>
          </p:cNvPr>
          <p:cNvSpPr txBox="1"/>
          <p:nvPr/>
        </p:nvSpPr>
        <p:spPr>
          <a:xfrm>
            <a:off x="683568" y="5842138"/>
            <a:ext cx="5184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https://www.antiragging.in/Site/Affidavits_Registration.aspx</a:t>
            </a:r>
          </a:p>
        </p:txBody>
      </p:sp>
    </p:spTree>
    <p:extLst>
      <p:ext uri="{BB962C8B-B14F-4D97-AF65-F5344CB8AC3E}">
        <p14:creationId xmlns:p14="http://schemas.microsoft.com/office/powerpoint/2010/main" val="175682311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31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ti-Ragging Posters">
            <a:extLst>
              <a:ext uri="{FF2B5EF4-FFF2-40B4-BE49-F238E27FC236}">
                <a16:creationId xmlns:a16="http://schemas.microsoft.com/office/drawing/2014/main" id="{C7728FC5-9A38-4A35-95FC-5508E678F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 bwMode="auto">
          <a:xfrm>
            <a:off x="2136574" y="13855"/>
            <a:ext cx="5026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6637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32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18945"/>
            <a:ext cx="5181600" cy="3445966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89562" y="4126811"/>
            <a:ext cx="692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Dr. </a:t>
            </a:r>
            <a:r>
              <a:rPr lang="en-US" altLang="en-US" sz="2400" b="1" dirty="0" err="1">
                <a:latin typeface="Verdana" panose="020B0604030504040204" pitchFamily="34" charset="0"/>
              </a:rPr>
              <a:t>Kalpeshkumar</a:t>
            </a:r>
            <a:r>
              <a:rPr lang="en-US" altLang="en-US" sz="2400" b="1" dirty="0">
                <a:latin typeface="Verdana" panose="020B0604030504040204" pitchFamily="34" charset="0"/>
              </a:rPr>
              <a:t> L Gupta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www.klgupta.in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Mob. 99248 97691</a:t>
            </a:r>
          </a:p>
        </p:txBody>
      </p:sp>
    </p:spTree>
    <p:extLst>
      <p:ext uri="{BB962C8B-B14F-4D97-AF65-F5344CB8AC3E}">
        <p14:creationId xmlns:p14="http://schemas.microsoft.com/office/powerpoint/2010/main" val="40808859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4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BDDA7-3E8A-435D-9461-652C39D37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5" t="18370" r="23599" b="5179"/>
          <a:stretch/>
        </p:blipFill>
        <p:spPr>
          <a:xfrm>
            <a:off x="980310" y="332656"/>
            <a:ext cx="7197141" cy="60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8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5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EC4DA-5F4A-4F6D-A1BA-0678EF6C5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1" t="30390" r="23841" b="9381"/>
          <a:stretch/>
        </p:blipFill>
        <p:spPr>
          <a:xfrm>
            <a:off x="600970" y="548680"/>
            <a:ext cx="794205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08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6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BBBA5-ACB4-4BED-BE7A-A8C4B107F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9" t="19437" r="24013" b="6580"/>
          <a:stretch/>
        </p:blipFill>
        <p:spPr>
          <a:xfrm>
            <a:off x="883498" y="260648"/>
            <a:ext cx="7576933" cy="63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70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5EFF4-8514-4048-B4AE-05D87F8668BF}"/>
              </a:ext>
            </a:extLst>
          </p:cNvPr>
          <p:cNvSpPr txBox="1"/>
          <p:nvPr/>
        </p:nvSpPr>
        <p:spPr>
          <a:xfrm>
            <a:off x="992878" y="6022947"/>
            <a:ext cx="7200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https://www.iitk.ac.in/dosa/data/Supreme-court-Judgment-2009-03-06-21.pdf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E9AAFD-7007-4A13-B77C-7A085246A3F2}"/>
              </a:ext>
            </a:extLst>
          </p:cNvPr>
          <p:cNvSpPr txBox="1"/>
          <p:nvPr/>
        </p:nvSpPr>
        <p:spPr>
          <a:xfrm>
            <a:off x="1163966" y="2624916"/>
            <a:ext cx="68644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“UGC Regulations on curbing the menace of ragging in higher educational institutions, 2009”</a:t>
            </a:r>
          </a:p>
        </p:txBody>
      </p:sp>
    </p:spTree>
    <p:extLst>
      <p:ext uri="{BB962C8B-B14F-4D97-AF65-F5344CB8AC3E}">
        <p14:creationId xmlns:p14="http://schemas.microsoft.com/office/powerpoint/2010/main" val="10203568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8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E5E34-0DBB-4C06-90D0-714FE5CE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2" t="28571" r="26243" b="6580"/>
          <a:stretch/>
        </p:blipFill>
        <p:spPr>
          <a:xfrm>
            <a:off x="962941" y="1023262"/>
            <a:ext cx="6823769" cy="5033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C5EFF4-8514-4048-B4AE-05D87F8668BF}"/>
              </a:ext>
            </a:extLst>
          </p:cNvPr>
          <p:cNvSpPr txBox="1"/>
          <p:nvPr/>
        </p:nvSpPr>
        <p:spPr>
          <a:xfrm>
            <a:off x="962941" y="6444476"/>
            <a:ext cx="7200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https://www.iitk.ac.in/dosa/data/Supreme-court-Judgment-2009-03-06-21.pdf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90853-ADB0-4481-97EA-CB1B28D8614F}"/>
              </a:ext>
            </a:extLst>
          </p:cNvPr>
          <p:cNvSpPr txBox="1"/>
          <p:nvPr/>
        </p:nvSpPr>
        <p:spPr>
          <a:xfrm>
            <a:off x="857224" y="5000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Origin of UGC Regulation on Ragging</a:t>
            </a:r>
          </a:p>
        </p:txBody>
      </p:sp>
    </p:spTree>
    <p:extLst>
      <p:ext uri="{BB962C8B-B14F-4D97-AF65-F5344CB8AC3E}">
        <p14:creationId xmlns:p14="http://schemas.microsoft.com/office/powerpoint/2010/main" val="21834734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9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90853-ADB0-4481-97EA-CB1B28D8614F}"/>
              </a:ext>
            </a:extLst>
          </p:cNvPr>
          <p:cNvSpPr txBox="1"/>
          <p:nvPr/>
        </p:nvSpPr>
        <p:spPr>
          <a:xfrm>
            <a:off x="690514" y="29484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States Actions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60F5D7-6B24-4C1B-A76F-BB02B795D786}"/>
              </a:ext>
            </a:extLst>
          </p:cNvPr>
          <p:cNvGrpSpPr/>
          <p:nvPr/>
        </p:nvGrpSpPr>
        <p:grpSpPr>
          <a:xfrm>
            <a:off x="1471388" y="692696"/>
            <a:ext cx="6148612" cy="4689843"/>
            <a:chOff x="1903374" y="818066"/>
            <a:chExt cx="5337251" cy="39070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0AD543-21AF-40D3-89AF-C4569EAD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768" t="20586" r="20862" b="21987"/>
            <a:stretch/>
          </p:blipFill>
          <p:spPr>
            <a:xfrm>
              <a:off x="1903374" y="818066"/>
              <a:ext cx="5337251" cy="29523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8643AF-64FF-4F18-AE0D-FA3D63661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815" t="35993" r="20817" b="24788"/>
            <a:stretch/>
          </p:blipFill>
          <p:spPr>
            <a:xfrm>
              <a:off x="1903374" y="2708920"/>
              <a:ext cx="5337251" cy="201622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C43842-5416-4C66-9934-4FE59857333C}"/>
              </a:ext>
            </a:extLst>
          </p:cNvPr>
          <p:cNvSpPr txBox="1"/>
          <p:nvPr/>
        </p:nvSpPr>
        <p:spPr>
          <a:xfrm>
            <a:off x="971600" y="6186374"/>
            <a:ext cx="45786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https://bombayhighcourt.nic.in/libweb/acts/1999.33.pdf</a:t>
            </a:r>
          </a:p>
        </p:txBody>
      </p:sp>
    </p:spTree>
    <p:extLst>
      <p:ext uri="{BB962C8B-B14F-4D97-AF65-F5344CB8AC3E}">
        <p14:creationId xmlns:p14="http://schemas.microsoft.com/office/powerpoint/2010/main" val="26793385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8510</TotalTime>
  <Words>688</Words>
  <Application>Microsoft Office PowerPoint</Application>
  <PresentationFormat>On-screen Show (4:3)</PresentationFormat>
  <Paragraphs>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Garamond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I617</dc:creator>
  <cp:lastModifiedBy>Guest 1</cp:lastModifiedBy>
  <cp:revision>1054</cp:revision>
  <dcterms:created xsi:type="dcterms:W3CDTF">2006-08-16T00:00:00Z</dcterms:created>
  <dcterms:modified xsi:type="dcterms:W3CDTF">2022-03-29T09:26:19Z</dcterms:modified>
</cp:coreProperties>
</file>